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8" r:id="rId7"/>
    <p:sldId id="269" r:id="rId8"/>
    <p:sldId id="267" r:id="rId9"/>
    <p:sldId id="264" r:id="rId10"/>
    <p:sldId id="265" r:id="rId11"/>
    <p:sldId id="266"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A34BB-9D56-4159-A3D4-A94BE96FFDAC}"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79F75-F5F8-4AF1-9638-7A9FAF364978}" type="slidenum">
              <a:rPr lang="en-US" smtClean="0"/>
              <a:t>‹#›</a:t>
            </a:fld>
            <a:endParaRPr lang="en-US"/>
          </a:p>
        </p:txBody>
      </p:sp>
    </p:spTree>
    <p:extLst>
      <p:ext uri="{BB962C8B-B14F-4D97-AF65-F5344CB8AC3E}">
        <p14:creationId xmlns:p14="http://schemas.microsoft.com/office/powerpoint/2010/main" val="121495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If you can just get yourself and your staff to think for only a few seconds before doing anything, you can prevent a lot of injuries. Look at Stop, Think, Options, Power as an opportunity to do things better and smarter. The time you save by acting impulsively is minuscule compared to the potential consequences. </a:t>
            </a:r>
          </a:p>
          <a:p>
            <a:r>
              <a:rPr lang="en-US">
                <a:cs typeface="Calibri"/>
              </a:rPr>
              <a:t>Sometimes we think of Stopping only when we see a Red Flag.  Encourage your teams to stop even when we see yellow flags, or when no apparent danger is present.  Stopping first before any action can help us create a pattern of looking for potential risks and assessing the safest way forward.</a:t>
            </a:r>
            <a:endParaRPr lang="en-US"/>
          </a:p>
          <a:p>
            <a:r>
              <a:rPr lang="en-US" b="1"/>
              <a:t>Practical Application:</a:t>
            </a:r>
            <a:r>
              <a:rPr lang="en-US"/>
              <a:t>  Use the following scenario, or discuss one that applies closely to your resort or experience.</a:t>
            </a:r>
            <a:endParaRPr lang="en-US">
              <a:cs typeface="Calibri"/>
            </a:endParaRPr>
          </a:p>
          <a:p>
            <a:r>
              <a:rPr lang="en-US"/>
              <a:t>You are running private lesson lineup.  Annie, one of your top instructors has called in sick.  Annie was supposed to be skiing with her top client, who happens to be a high net worth guest and spends more dollars at your resort than any other guest.</a:t>
            </a:r>
            <a:endParaRPr lang="en-US">
              <a:cs typeface="Calibri"/>
            </a:endParaRPr>
          </a:p>
          <a:p>
            <a:r>
              <a:rPr lang="en-US"/>
              <a:t>Annie has skied with them for 10 years.  The family knows the resort well and can ski most of the advanced terrain at the resort with confidence.  Their competence in doing so varies day to day and with conditions.</a:t>
            </a:r>
            <a:endParaRPr lang="en-US">
              <a:cs typeface="Calibri"/>
            </a:endParaRPr>
          </a:p>
          <a:p>
            <a:r>
              <a:rPr lang="en-US"/>
              <a:t>Normally, if Annie were sick or unavailable, the family would take a day off from the lesson.  In this case, there has not been a lot of snow yet in this early part of the season.  It snowed 8 inches last night and the mountain will be busy today.  They would like priority lift access and prefer to ski the steeper areas and trees, because of the new snow.</a:t>
            </a:r>
            <a:endParaRPr lang="en-US">
              <a:cs typeface="Calibri"/>
            </a:endParaRPr>
          </a:p>
          <a:p>
            <a:r>
              <a:rPr lang="en-US"/>
              <a:t>It is known by many that the family tips very well if the instructor meets their expectations for the day.  </a:t>
            </a:r>
            <a:endParaRPr lang="en-US">
              <a:cs typeface="Calibri"/>
            </a:endParaRPr>
          </a:p>
          <a:p>
            <a:r>
              <a:rPr lang="en-US"/>
              <a:t>Your Available Instructors.  </a:t>
            </a:r>
            <a:r>
              <a:rPr lang="en-US">
                <a:cs typeface="+mn-lt"/>
              </a:rPr>
              <a:t/>
            </a:r>
            <a:br>
              <a:rPr lang="en-US">
                <a:cs typeface="+mn-lt"/>
              </a:rPr>
            </a:br>
            <a:r>
              <a:rPr lang="en-US"/>
              <a:t>Who do you choose and why?</a:t>
            </a:r>
            <a:r>
              <a:rPr lang="en-US">
                <a:cs typeface="+mn-lt"/>
              </a:rPr>
              <a:t/>
            </a:r>
            <a:br>
              <a:rPr lang="en-US">
                <a:cs typeface="+mn-lt"/>
              </a:rPr>
            </a:br>
            <a:r>
              <a:rPr lang="en-US"/>
              <a:t>What conflicting values exist for you as you make your decision?  </a:t>
            </a:r>
            <a:r>
              <a:rPr lang="en-US">
                <a:cs typeface="+mn-lt"/>
              </a:rPr>
              <a:t/>
            </a:r>
            <a:br>
              <a:rPr lang="en-US">
                <a:cs typeface="+mn-lt"/>
              </a:rPr>
            </a:br>
            <a:r>
              <a:rPr lang="en-US"/>
              <a:t>How will you use the STOP model in making your decision?  </a:t>
            </a:r>
            <a:endParaRPr lang="en-US">
              <a:cs typeface="Calibri"/>
            </a:endParaRPr>
          </a:p>
          <a:p>
            <a:r>
              <a:rPr lang="en-US"/>
              <a:t>1. What conflicting values will there be for the instructor you have chosen?</a:t>
            </a:r>
            <a:endParaRPr lang="en-US">
              <a:cs typeface="Calibri"/>
            </a:endParaRPr>
          </a:p>
          <a:p>
            <a:r>
              <a:rPr lang="en-US"/>
              <a:t>2. How will you address these conflicting values with the instructor?</a:t>
            </a:r>
            <a:endParaRPr lang="en-US">
              <a:cs typeface="Calibri" panose="020F0502020204030204"/>
            </a:endParaRPr>
          </a:p>
          <a:p>
            <a:r>
              <a:rPr lang="en-US"/>
              <a:t>3. What conversation do you have with this instructor about the guest, the current terrain    available and how to best manage their day?</a:t>
            </a:r>
            <a:endParaRPr lang="en-US">
              <a:cs typeface="Calibri" panose="020F0502020204030204"/>
            </a:endParaRPr>
          </a:p>
          <a:p>
            <a:r>
              <a:rPr lang="en-US"/>
              <a:t>4. How will the STOP model be useful for this instructor?</a:t>
            </a:r>
            <a:endParaRPr lang="en-US">
              <a:cs typeface="Calibri" panose="020F0502020204030204"/>
            </a:endParaRPr>
          </a:p>
          <a:p>
            <a:r>
              <a:rPr lang="en-US"/>
              <a:t>5. How will you discuss the STOP model with this instructor?</a:t>
            </a:r>
            <a:endParaRPr lang="en-US">
              <a:cs typeface="Calibri" panose="020F0502020204030204"/>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C6694FC-A156-4F03-8404-E928C5F5CDCC}" type="slidenum">
              <a:rPr lang="en-US"/>
              <a:t>8</a:t>
            </a:fld>
            <a:endParaRPr lang="en-US"/>
          </a:p>
        </p:txBody>
      </p:sp>
    </p:spTree>
    <p:extLst>
      <p:ext uri="{BB962C8B-B14F-4D97-AF65-F5344CB8AC3E}">
        <p14:creationId xmlns:p14="http://schemas.microsoft.com/office/powerpoint/2010/main" val="170119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B581E7-5F5E-4352-89EB-90FE070BDD0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283535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581E7-5F5E-4352-89EB-90FE070BDD0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95653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581E7-5F5E-4352-89EB-90FE070BDD0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428791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581E7-5F5E-4352-89EB-90FE070BDD0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315312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B581E7-5F5E-4352-89EB-90FE070BDD0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137129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B581E7-5F5E-4352-89EB-90FE070BDD0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60420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B581E7-5F5E-4352-89EB-90FE070BDD09}"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357029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B581E7-5F5E-4352-89EB-90FE070BDD09}"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41638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581E7-5F5E-4352-89EB-90FE070BDD09}"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225804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B581E7-5F5E-4352-89EB-90FE070BDD0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254538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B581E7-5F5E-4352-89EB-90FE070BDD0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EACF3-0029-4158-ADE6-F6B69C6FBA40}" type="slidenum">
              <a:rPr lang="en-US" smtClean="0"/>
              <a:t>‹#›</a:t>
            </a:fld>
            <a:endParaRPr lang="en-US"/>
          </a:p>
        </p:txBody>
      </p:sp>
    </p:spTree>
    <p:extLst>
      <p:ext uri="{BB962C8B-B14F-4D97-AF65-F5344CB8AC3E}">
        <p14:creationId xmlns:p14="http://schemas.microsoft.com/office/powerpoint/2010/main" val="79960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581E7-5F5E-4352-89EB-90FE070BDD09}" type="datetimeFigureOut">
              <a:rPr lang="en-US" smtClean="0"/>
              <a:t>11/12/2022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EACF3-0029-4158-ADE6-F6B69C6FBA40}" type="slidenum">
              <a:rPr lang="en-US" smtClean="0"/>
              <a:t>‹#›</a:t>
            </a:fld>
            <a:endParaRPr lang="en-US"/>
          </a:p>
        </p:txBody>
      </p:sp>
    </p:spTree>
    <p:extLst>
      <p:ext uri="{BB962C8B-B14F-4D97-AF65-F5344CB8AC3E}">
        <p14:creationId xmlns:p14="http://schemas.microsoft.com/office/powerpoint/2010/main" val="72723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vailresorts.servicenow.com/hrportal?id=srs_redir&amp;sysparm_options=redire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122363"/>
            <a:ext cx="9144000" cy="3930900"/>
          </a:xfrm>
        </p:spPr>
        <p:txBody>
          <a:bodyPr>
            <a:normAutofit/>
          </a:bodyPr>
          <a:lstStyle/>
          <a:p>
            <a:r>
              <a:rPr lang="en-US" sz="7200" b="1" dirty="0" smtClean="0"/>
              <a:t>Welcome Back</a:t>
            </a:r>
            <a:r>
              <a:rPr lang="en-US" dirty="0" smtClean="0"/>
              <a:t/>
            </a:r>
            <a:br>
              <a:rPr lang="en-US" dirty="0" smtClean="0"/>
            </a:br>
            <a:r>
              <a:rPr lang="en-US" dirty="0" smtClean="0"/>
              <a:t/>
            </a:r>
            <a:br>
              <a:rPr lang="en-US" dirty="0" smtClean="0"/>
            </a:br>
            <a:r>
              <a:rPr lang="en-US" b="1" dirty="0" smtClean="0"/>
              <a:t>Heavenly Ski &amp; Ride School</a:t>
            </a:r>
            <a:br>
              <a:rPr lang="en-US" b="1" dirty="0" smtClean="0"/>
            </a:br>
            <a:r>
              <a:rPr lang="en-US" b="1" dirty="0" smtClean="0"/>
              <a:t>2022-2023</a:t>
            </a:r>
            <a:endParaRPr lang="en-US" b="1" dirty="0"/>
          </a:p>
        </p:txBody>
      </p:sp>
    </p:spTree>
    <p:extLst>
      <p:ext uri="{BB962C8B-B14F-4D97-AF65-F5344CB8AC3E}">
        <p14:creationId xmlns:p14="http://schemas.microsoft.com/office/powerpoint/2010/main" val="1964249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11745" y="135486"/>
            <a:ext cx="9144000" cy="11069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smtClean="0"/>
              <a:t>How to Verify Your Pay</a:t>
            </a:r>
            <a:endParaRPr lang="en-US" b="1" u="sng" dirty="0"/>
          </a:p>
        </p:txBody>
      </p:sp>
      <p:sp>
        <p:nvSpPr>
          <p:cNvPr id="2" name="TextBox 1"/>
          <p:cNvSpPr txBox="1"/>
          <p:nvPr/>
        </p:nvSpPr>
        <p:spPr>
          <a:xfrm>
            <a:off x="1232034" y="2849078"/>
            <a:ext cx="7315200" cy="2435191"/>
          </a:xfrm>
          <a:prstGeom prst="rect">
            <a:avLst/>
          </a:prstGeom>
          <a:noFill/>
        </p:spPr>
        <p:txBody>
          <a:bodyPr wrap="square" rtlCol="0">
            <a:spAutoFit/>
          </a:bodyPr>
          <a:lstStyle/>
          <a:p>
            <a:endParaRPr lang="en-US" dirty="0"/>
          </a:p>
        </p:txBody>
      </p:sp>
      <p:sp>
        <p:nvSpPr>
          <p:cNvPr id="7" name="TextBox 6"/>
          <p:cNvSpPr txBox="1"/>
          <p:nvPr/>
        </p:nvSpPr>
        <p:spPr>
          <a:xfrm>
            <a:off x="385029" y="1184243"/>
            <a:ext cx="11611777" cy="2339102"/>
          </a:xfrm>
          <a:prstGeom prst="rect">
            <a:avLst/>
          </a:prstGeom>
          <a:noFill/>
        </p:spPr>
        <p:txBody>
          <a:bodyPr wrap="square" rtlCol="0">
            <a:spAutoFit/>
          </a:bodyPr>
          <a:lstStyle/>
          <a:p>
            <a:r>
              <a:rPr lang="en-US" sz="2400" b="1" dirty="0" smtClean="0">
                <a:solidFill>
                  <a:schemeClr val="accent1">
                    <a:lumMod val="75000"/>
                  </a:schemeClr>
                </a:solidFill>
              </a:rPr>
              <a:t>Instructor.snow.com</a:t>
            </a:r>
            <a:endParaRPr lang="en-US" sz="2400" b="1" dirty="0">
              <a:solidFill>
                <a:schemeClr val="accent1">
                  <a:lumMod val="75000"/>
                </a:schemeClr>
              </a:solidFill>
            </a:endParaRPr>
          </a:p>
          <a:p>
            <a:r>
              <a:rPr lang="en-US" i="1" dirty="0" smtClean="0"/>
              <a:t>Check daily activity pay that has been entered into the system</a:t>
            </a:r>
          </a:p>
          <a:p>
            <a:endParaRPr lang="en-US" dirty="0"/>
          </a:p>
          <a:p>
            <a:r>
              <a:rPr lang="en-US" b="1" dirty="0"/>
              <a:t>Pass Number: </a:t>
            </a:r>
            <a:r>
              <a:rPr lang="en-US" dirty="0"/>
              <a:t>Enter your pass # (the 10 digit number located underneath your employee photo) and click Logon</a:t>
            </a:r>
            <a:r>
              <a:rPr lang="en-US" dirty="0" smtClean="0"/>
              <a:t>.</a:t>
            </a:r>
          </a:p>
          <a:p>
            <a:endParaRPr lang="en-US" dirty="0"/>
          </a:p>
          <a:p>
            <a:r>
              <a:rPr lang="en-US" dirty="0"/>
              <a:t>Password</a:t>
            </a:r>
            <a:r>
              <a:rPr lang="en-US" sz="3200" dirty="0"/>
              <a:t>:   </a:t>
            </a:r>
            <a:r>
              <a:rPr lang="en-US" sz="3200" b="1" dirty="0"/>
              <a:t>$noW2223 </a:t>
            </a:r>
            <a:r>
              <a:rPr lang="en-US" sz="3200" i="1" dirty="0"/>
              <a:t>(S = $ and the W is capitalized)</a:t>
            </a:r>
            <a:endParaRPr lang="en-US" sz="3200" dirty="0"/>
          </a:p>
          <a:p>
            <a:endParaRPr lang="en-US" dirty="0"/>
          </a:p>
        </p:txBody>
      </p:sp>
      <p:sp>
        <p:nvSpPr>
          <p:cNvPr id="8" name="TextBox 7"/>
          <p:cNvSpPr txBox="1"/>
          <p:nvPr/>
        </p:nvSpPr>
        <p:spPr>
          <a:xfrm>
            <a:off x="317652" y="3688816"/>
            <a:ext cx="11611777" cy="738664"/>
          </a:xfrm>
          <a:prstGeom prst="rect">
            <a:avLst/>
          </a:prstGeom>
          <a:noFill/>
        </p:spPr>
        <p:txBody>
          <a:bodyPr wrap="square" rtlCol="0">
            <a:spAutoFit/>
          </a:bodyPr>
          <a:lstStyle/>
          <a:p>
            <a:r>
              <a:rPr lang="en-US" sz="2400" b="1" dirty="0" smtClean="0">
                <a:solidFill>
                  <a:schemeClr val="accent1">
                    <a:lumMod val="75000"/>
                  </a:schemeClr>
                </a:solidFill>
              </a:rPr>
              <a:t>Epic Employee</a:t>
            </a:r>
            <a:endParaRPr lang="en-US" sz="2400" b="1" dirty="0">
              <a:solidFill>
                <a:schemeClr val="accent1">
                  <a:lumMod val="75000"/>
                </a:schemeClr>
              </a:solidFill>
            </a:endParaRPr>
          </a:p>
          <a:p>
            <a:endParaRPr lang="en-US" dirty="0"/>
          </a:p>
        </p:txBody>
      </p:sp>
      <p:pic>
        <p:nvPicPr>
          <p:cNvPr id="9" name="Picture 8"/>
          <p:cNvPicPr>
            <a:picLocks noChangeAspect="1"/>
          </p:cNvPicPr>
          <p:nvPr/>
        </p:nvPicPr>
        <p:blipFill>
          <a:blip r:embed="rId2"/>
          <a:stretch>
            <a:fillRect/>
          </a:stretch>
        </p:blipFill>
        <p:spPr>
          <a:xfrm>
            <a:off x="583894" y="4314308"/>
            <a:ext cx="2077782" cy="2103120"/>
          </a:xfrm>
          <a:prstGeom prst="rect">
            <a:avLst/>
          </a:prstGeom>
        </p:spPr>
      </p:pic>
      <p:sp>
        <p:nvSpPr>
          <p:cNvPr id="10" name="TextBox 9"/>
          <p:cNvSpPr txBox="1"/>
          <p:nvPr/>
        </p:nvSpPr>
        <p:spPr>
          <a:xfrm>
            <a:off x="3248138" y="4536350"/>
            <a:ext cx="3062689" cy="1754326"/>
          </a:xfrm>
          <a:prstGeom prst="rect">
            <a:avLst/>
          </a:prstGeom>
          <a:noFill/>
        </p:spPr>
        <p:txBody>
          <a:bodyPr wrap="square" rtlCol="0">
            <a:spAutoFit/>
          </a:bodyPr>
          <a:lstStyle/>
          <a:p>
            <a:r>
              <a:rPr lang="en-US" dirty="0" smtClean="0"/>
              <a:t>Pay Statements</a:t>
            </a:r>
          </a:p>
          <a:p>
            <a:pPr marL="285750" indent="-285750">
              <a:buFont typeface="Arial" panose="020B0604020202020204" pitchFamily="34" charset="0"/>
              <a:buChar char="•"/>
            </a:pPr>
            <a:r>
              <a:rPr lang="en-US" dirty="0" smtClean="0"/>
              <a:t>Over-time</a:t>
            </a:r>
          </a:p>
          <a:p>
            <a:pPr marL="285750" indent="-285750">
              <a:buFont typeface="Arial" panose="020B0604020202020204" pitchFamily="34" charset="0"/>
              <a:buChar char="•"/>
            </a:pPr>
            <a:r>
              <a:rPr lang="en-US" dirty="0" smtClean="0"/>
              <a:t>Tax Deductions</a:t>
            </a:r>
          </a:p>
          <a:p>
            <a:pPr marL="285750" indent="-285750">
              <a:buFont typeface="Arial" panose="020B0604020202020204" pitchFamily="34" charset="0"/>
              <a:buChar char="•"/>
            </a:pPr>
            <a:r>
              <a:rPr lang="en-US" dirty="0" smtClean="0"/>
              <a:t>Benefit Deductions</a:t>
            </a:r>
          </a:p>
          <a:p>
            <a:pPr marL="285750" indent="-285750">
              <a:buFont typeface="Arial" panose="020B0604020202020204" pitchFamily="34" charset="0"/>
              <a:buChar char="•"/>
            </a:pPr>
            <a:r>
              <a:rPr lang="en-US" dirty="0" smtClean="0"/>
              <a:t>Meal/Break Penalty Pay</a:t>
            </a:r>
          </a:p>
          <a:p>
            <a:pPr marL="285750" indent="-285750">
              <a:buFont typeface="Arial" panose="020B0604020202020204" pitchFamily="34" charset="0"/>
              <a:buChar char="•"/>
            </a:pPr>
            <a:r>
              <a:rPr lang="en-US" dirty="0" smtClean="0"/>
              <a:t>Reimbursements</a:t>
            </a:r>
          </a:p>
        </p:txBody>
      </p:sp>
    </p:spTree>
    <p:extLst>
      <p:ext uri="{BB962C8B-B14F-4D97-AF65-F5344CB8AC3E}">
        <p14:creationId xmlns:p14="http://schemas.microsoft.com/office/powerpoint/2010/main" val="1205628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11745" y="135486"/>
            <a:ext cx="9144000" cy="11069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smtClean="0"/>
              <a:t>Other Resources</a:t>
            </a:r>
            <a:endParaRPr lang="en-US" b="1" u="sng" dirty="0"/>
          </a:p>
        </p:txBody>
      </p:sp>
      <p:sp>
        <p:nvSpPr>
          <p:cNvPr id="2" name="TextBox 1"/>
          <p:cNvSpPr txBox="1"/>
          <p:nvPr/>
        </p:nvSpPr>
        <p:spPr>
          <a:xfrm>
            <a:off x="1212783" y="2807205"/>
            <a:ext cx="7315200" cy="2435191"/>
          </a:xfrm>
          <a:prstGeom prst="rect">
            <a:avLst/>
          </a:prstGeom>
          <a:noFill/>
        </p:spPr>
        <p:txBody>
          <a:bodyPr wrap="square" rtlCol="0">
            <a:spAutoFit/>
          </a:bodyPr>
          <a:lstStyle/>
          <a:p>
            <a:endParaRPr lang="en-US" dirty="0"/>
          </a:p>
        </p:txBody>
      </p:sp>
      <p:sp>
        <p:nvSpPr>
          <p:cNvPr id="8" name="TextBox 7"/>
          <p:cNvSpPr txBox="1"/>
          <p:nvPr/>
        </p:nvSpPr>
        <p:spPr>
          <a:xfrm>
            <a:off x="418311" y="1242391"/>
            <a:ext cx="11611777" cy="2893100"/>
          </a:xfrm>
          <a:prstGeom prst="rect">
            <a:avLst/>
          </a:prstGeom>
          <a:noFill/>
        </p:spPr>
        <p:txBody>
          <a:bodyPr wrap="square" rtlCol="0">
            <a:spAutoFit/>
          </a:bodyPr>
          <a:lstStyle/>
          <a:p>
            <a:r>
              <a:rPr lang="en-US" sz="2400" b="1" dirty="0" smtClean="0">
                <a:solidFill>
                  <a:schemeClr val="accent1">
                    <a:lumMod val="75000"/>
                  </a:schemeClr>
                </a:solidFill>
              </a:rPr>
              <a:t>Epic Employee</a:t>
            </a:r>
          </a:p>
          <a:p>
            <a:pPr marL="342900" indent="-342900">
              <a:buFont typeface="Arial" panose="020B0604020202020204" pitchFamily="34" charset="0"/>
              <a:buChar char="•"/>
            </a:pPr>
            <a:r>
              <a:rPr lang="en-US" sz="2000" dirty="0" smtClean="0"/>
              <a:t>Direct Connect-Learn &amp; Get Help (Knowledge Based Articles)</a:t>
            </a:r>
          </a:p>
          <a:p>
            <a:pPr marL="342900" indent="-342900">
              <a:buFont typeface="Arial" panose="020B0604020202020204" pitchFamily="34" charset="0"/>
              <a:buChar char="•"/>
            </a:pPr>
            <a:r>
              <a:rPr lang="en-US" sz="2000" dirty="0" smtClean="0"/>
              <a:t>Direct Connect-Take Action</a:t>
            </a:r>
          </a:p>
          <a:p>
            <a:pPr marL="800100" lvl="1" indent="-342900">
              <a:buFont typeface="Arial" panose="020B0604020202020204" pitchFamily="34" charset="0"/>
              <a:buChar char="•"/>
            </a:pPr>
            <a:r>
              <a:rPr lang="en-US" sz="2000" dirty="0" smtClean="0"/>
              <a:t>Check Stubs</a:t>
            </a:r>
          </a:p>
          <a:p>
            <a:pPr marL="800100" lvl="1" indent="-342900">
              <a:buFont typeface="Arial" panose="020B0604020202020204" pitchFamily="34" charset="0"/>
              <a:buChar char="•"/>
            </a:pPr>
            <a:r>
              <a:rPr lang="en-US" sz="2000" dirty="0" smtClean="0"/>
              <a:t>Tax Documents</a:t>
            </a:r>
          </a:p>
          <a:p>
            <a:pPr marL="800100" lvl="1" indent="-342900">
              <a:buFont typeface="Arial" panose="020B0604020202020204" pitchFamily="34" charset="0"/>
              <a:buChar char="•"/>
            </a:pPr>
            <a:r>
              <a:rPr lang="en-US" sz="2000" dirty="0" smtClean="0"/>
              <a:t>Update Contact Information</a:t>
            </a:r>
          </a:p>
          <a:p>
            <a:pPr marL="800100" lvl="1" indent="-342900">
              <a:buFont typeface="Arial" panose="020B0604020202020204" pitchFamily="34" charset="0"/>
              <a:buChar char="•"/>
            </a:pPr>
            <a:r>
              <a:rPr lang="en-US" sz="2000" dirty="0" smtClean="0"/>
              <a:t>Required Notices: Employee Guide/Team Member Handbook</a:t>
            </a:r>
          </a:p>
          <a:p>
            <a:pPr marL="1257300" lvl="2" indent="-342900">
              <a:buFont typeface="Arial" panose="020B0604020202020204" pitchFamily="34" charset="0"/>
              <a:buChar char="•"/>
            </a:pPr>
            <a:r>
              <a:rPr lang="en-US" sz="2000" dirty="0" smtClean="0"/>
              <a:t>Link To Policy Tech</a:t>
            </a:r>
            <a:endParaRPr lang="en-US" sz="2000" dirty="0"/>
          </a:p>
          <a:p>
            <a:endParaRPr lang="en-US" dirty="0"/>
          </a:p>
        </p:txBody>
      </p:sp>
      <p:sp>
        <p:nvSpPr>
          <p:cNvPr id="11" name="TextBox 10"/>
          <p:cNvSpPr txBox="1"/>
          <p:nvPr/>
        </p:nvSpPr>
        <p:spPr>
          <a:xfrm>
            <a:off x="434745" y="4135491"/>
            <a:ext cx="11611777" cy="1969770"/>
          </a:xfrm>
          <a:prstGeom prst="rect">
            <a:avLst/>
          </a:prstGeom>
          <a:noFill/>
        </p:spPr>
        <p:txBody>
          <a:bodyPr wrap="square" rtlCol="0">
            <a:spAutoFit/>
          </a:bodyPr>
          <a:lstStyle/>
          <a:p>
            <a:r>
              <a:rPr lang="en-US" sz="2400" b="1" dirty="0" smtClean="0">
                <a:solidFill>
                  <a:schemeClr val="accent1">
                    <a:lumMod val="75000"/>
                  </a:schemeClr>
                </a:solidFill>
              </a:rPr>
              <a:t>Heavenlysrs.com</a:t>
            </a:r>
          </a:p>
          <a:p>
            <a:pPr marL="342900" indent="-342900">
              <a:buFont typeface="Arial" panose="020B0604020202020204" pitchFamily="34" charset="0"/>
              <a:buChar char="•"/>
            </a:pPr>
            <a:r>
              <a:rPr lang="en-US" sz="2000" dirty="0" smtClean="0"/>
              <a:t>SRS Resource &amp; Guidelines Manual Links</a:t>
            </a:r>
          </a:p>
          <a:p>
            <a:pPr marL="342900" indent="-342900">
              <a:buFont typeface="Arial" panose="020B0604020202020204" pitchFamily="34" charset="0"/>
              <a:buChar char="•"/>
            </a:pPr>
            <a:r>
              <a:rPr lang="en-US" sz="2000" dirty="0" smtClean="0"/>
              <a:t>Information on SRS Pay Structure &amp; Incentives</a:t>
            </a:r>
          </a:p>
          <a:p>
            <a:pPr marL="342900" indent="-342900">
              <a:buFont typeface="Arial" panose="020B0604020202020204" pitchFamily="34" charset="0"/>
              <a:buChar char="•"/>
            </a:pPr>
            <a:r>
              <a:rPr lang="en-US" sz="2000" dirty="0" smtClean="0"/>
              <a:t>SRS Newsletters</a:t>
            </a:r>
          </a:p>
          <a:p>
            <a:pPr marL="342900" indent="-342900">
              <a:buFont typeface="Arial" panose="020B0604020202020204" pitchFamily="34" charset="0"/>
              <a:buChar char="•"/>
            </a:pPr>
            <a:r>
              <a:rPr lang="en-US" sz="2000" dirty="0" smtClean="0"/>
              <a:t>Guest Comments</a:t>
            </a:r>
            <a:endParaRPr lang="en-US" sz="2000" dirty="0"/>
          </a:p>
          <a:p>
            <a:endParaRPr lang="en-US" dirty="0"/>
          </a:p>
        </p:txBody>
      </p:sp>
    </p:spTree>
    <p:extLst>
      <p:ext uri="{BB962C8B-B14F-4D97-AF65-F5344CB8AC3E}">
        <p14:creationId xmlns:p14="http://schemas.microsoft.com/office/powerpoint/2010/main" val="1894211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a:t>
            </a:r>
            <a:r>
              <a:rPr lang="en-US" b="1" u="sng" dirty="0"/>
              <a:t>N</a:t>
            </a:r>
            <a:r>
              <a:rPr lang="en-US" b="1" u="sng" dirty="0" smtClean="0"/>
              <a:t>ow?</a:t>
            </a:r>
            <a:br>
              <a:rPr lang="en-US" b="1" u="sng" dirty="0" smtClean="0"/>
            </a:br>
            <a:endParaRPr lang="en-US" b="1" u="sng" dirty="0"/>
          </a:p>
        </p:txBody>
      </p:sp>
      <p:sp>
        <p:nvSpPr>
          <p:cNvPr id="3" name="Content Placeholder 2"/>
          <p:cNvSpPr>
            <a:spLocks noGrp="1"/>
          </p:cNvSpPr>
          <p:nvPr>
            <p:ph idx="1"/>
          </p:nvPr>
        </p:nvSpPr>
        <p:spPr>
          <a:xfrm>
            <a:off x="626444" y="1890743"/>
            <a:ext cx="10515600" cy="5176684"/>
          </a:xfrm>
        </p:spPr>
        <p:txBody>
          <a:bodyPr>
            <a:normAutofit/>
          </a:bodyPr>
          <a:lstStyle/>
          <a:p>
            <a:pPr lvl="0"/>
            <a:r>
              <a:rPr lang="en-US" b="1" dirty="0"/>
              <a:t>Opening D</a:t>
            </a:r>
            <a:r>
              <a:rPr lang="en-US" b="1" dirty="0" smtClean="0"/>
              <a:t>ate </a:t>
            </a:r>
            <a:r>
              <a:rPr lang="en-US" dirty="0" smtClean="0"/>
              <a:t>– Friday November 18</a:t>
            </a:r>
            <a:r>
              <a:rPr lang="en-US" baseline="30000" dirty="0"/>
              <a:t> </a:t>
            </a:r>
            <a:r>
              <a:rPr lang="en-US" dirty="0" smtClean="0"/>
              <a:t> in California</a:t>
            </a:r>
          </a:p>
          <a:p>
            <a:pPr lvl="0"/>
            <a:r>
              <a:rPr lang="en-US" b="1" dirty="0" smtClean="0"/>
              <a:t>Connect</a:t>
            </a:r>
            <a:r>
              <a:rPr lang="en-US" dirty="0" smtClean="0"/>
              <a:t> </a:t>
            </a:r>
            <a:r>
              <a:rPr lang="en-US" dirty="0"/>
              <a:t>with </a:t>
            </a:r>
            <a:r>
              <a:rPr lang="en-US" dirty="0" smtClean="0"/>
              <a:t>Location Leadership</a:t>
            </a:r>
            <a:endParaRPr lang="en-US" dirty="0"/>
          </a:p>
          <a:p>
            <a:pPr lvl="0"/>
            <a:r>
              <a:rPr lang="en-US" b="1" dirty="0" smtClean="0"/>
              <a:t>Uniforms</a:t>
            </a:r>
            <a:r>
              <a:rPr lang="en-US" dirty="0" smtClean="0"/>
              <a:t> </a:t>
            </a:r>
            <a:r>
              <a:rPr lang="en-US" dirty="0"/>
              <a:t>– </a:t>
            </a:r>
            <a:r>
              <a:rPr lang="en-US" dirty="0" smtClean="0"/>
              <a:t>California </a:t>
            </a:r>
            <a:r>
              <a:rPr lang="en-US" dirty="0"/>
              <a:t>K</a:t>
            </a:r>
            <a:r>
              <a:rPr lang="en-US" dirty="0" smtClean="0"/>
              <a:t>ids lobby</a:t>
            </a:r>
            <a:endParaRPr lang="en-US" dirty="0"/>
          </a:p>
          <a:p>
            <a:pPr lvl="0"/>
            <a:r>
              <a:rPr lang="en-US" b="1" dirty="0"/>
              <a:t>Lockers</a:t>
            </a:r>
            <a:r>
              <a:rPr lang="en-US" dirty="0"/>
              <a:t> – </a:t>
            </a:r>
            <a:r>
              <a:rPr lang="en-US" dirty="0" smtClean="0"/>
              <a:t>Available on Monday November 14</a:t>
            </a:r>
            <a:endParaRPr lang="en-US" dirty="0"/>
          </a:p>
          <a:p>
            <a:pPr lvl="0"/>
            <a:r>
              <a:rPr lang="en-US" b="1" dirty="0" smtClean="0"/>
              <a:t>Equipment Checks </a:t>
            </a:r>
            <a:r>
              <a:rPr lang="en-US" dirty="0" smtClean="0"/>
              <a:t>– See Your Location Managers</a:t>
            </a:r>
            <a:endParaRPr lang="en-US" dirty="0"/>
          </a:p>
          <a:p>
            <a:pPr lvl="0"/>
            <a:r>
              <a:rPr lang="en-US" b="1" dirty="0"/>
              <a:t>Helmets</a:t>
            </a:r>
            <a:r>
              <a:rPr lang="en-US" dirty="0"/>
              <a:t> </a:t>
            </a:r>
            <a:r>
              <a:rPr lang="en-US" dirty="0" smtClean="0"/>
              <a:t>– Uniform </a:t>
            </a:r>
            <a:r>
              <a:rPr lang="en-US" dirty="0"/>
              <a:t>R</a:t>
            </a:r>
            <a:r>
              <a:rPr lang="en-US" dirty="0" smtClean="0"/>
              <a:t>oom Monday though Friday</a:t>
            </a:r>
            <a:endParaRPr lang="en-US" dirty="0"/>
          </a:p>
          <a:p>
            <a:pPr lvl="0"/>
            <a:r>
              <a:rPr lang="en-US" b="1" dirty="0" smtClean="0"/>
              <a:t>Nametags</a:t>
            </a:r>
            <a:r>
              <a:rPr lang="en-US" dirty="0" smtClean="0"/>
              <a:t> </a:t>
            </a:r>
            <a:r>
              <a:rPr lang="en-US" dirty="0"/>
              <a:t>– W</a:t>
            </a:r>
            <a:r>
              <a:rPr lang="en-US" dirty="0" smtClean="0"/>
              <a:t>e will send a link </a:t>
            </a:r>
          </a:p>
          <a:p>
            <a:pPr lvl="0"/>
            <a:r>
              <a:rPr lang="en-US" b="1" dirty="0" smtClean="0"/>
              <a:t>40% Employee Discount </a:t>
            </a:r>
            <a:r>
              <a:rPr lang="en-US" dirty="0" smtClean="0"/>
              <a:t>– Heavenly Sports is open in the CA Lodge</a:t>
            </a:r>
            <a:endParaRPr lang="en-US" dirty="0"/>
          </a:p>
          <a:p>
            <a:pPr marL="0" lvl="0" indent="0">
              <a:buNone/>
            </a:pPr>
            <a:endParaRPr lang="en-US" dirty="0"/>
          </a:p>
        </p:txBody>
      </p:sp>
    </p:spTree>
    <p:extLst>
      <p:ext uri="{BB962C8B-B14F-4D97-AF65-F5344CB8AC3E}">
        <p14:creationId xmlns:p14="http://schemas.microsoft.com/office/powerpoint/2010/main" val="3571476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 and think snow!</a:t>
            </a:r>
            <a:endParaRPr lang="en-US" b="1" dirty="0"/>
          </a:p>
        </p:txBody>
      </p:sp>
      <p:sp>
        <p:nvSpPr>
          <p:cNvPr id="3" name="Content Placeholder 2"/>
          <p:cNvSpPr>
            <a:spLocks noGrp="1"/>
          </p:cNvSpPr>
          <p:nvPr>
            <p:ph idx="1"/>
          </p:nvPr>
        </p:nvSpPr>
        <p:spPr>
          <a:xfrm>
            <a:off x="734961" y="2032103"/>
            <a:ext cx="2303207" cy="1094555"/>
          </a:xfrm>
        </p:spPr>
        <p:txBody>
          <a:bodyPr>
            <a:normAutofit/>
          </a:bodyPr>
          <a:lstStyle/>
          <a:p>
            <a:r>
              <a:rPr lang="en-US" dirty="0" smtClean="0"/>
              <a:t>This is how </a:t>
            </a:r>
            <a:r>
              <a:rPr lang="en-US" u="sng" dirty="0" smtClean="0"/>
              <a:t>not</a:t>
            </a:r>
            <a:r>
              <a:rPr lang="en-US" dirty="0" smtClean="0"/>
              <a:t> to do it: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7" y="1377430"/>
            <a:ext cx="7932174" cy="5077947"/>
          </a:xfrm>
          <a:prstGeom prst="rect">
            <a:avLst/>
          </a:prstGeom>
        </p:spPr>
      </p:pic>
    </p:spTree>
    <p:extLst>
      <p:ext uri="{BB962C8B-B14F-4D97-AF65-F5344CB8AC3E}">
        <p14:creationId xmlns:p14="http://schemas.microsoft.com/office/powerpoint/2010/main" val="185926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Agenda</a:t>
            </a:r>
            <a:endParaRPr lang="en-US" b="1" u="sng" dirty="0"/>
          </a:p>
        </p:txBody>
      </p:sp>
      <p:sp>
        <p:nvSpPr>
          <p:cNvPr id="3" name="Content Placeholder 2"/>
          <p:cNvSpPr>
            <a:spLocks noGrp="1"/>
          </p:cNvSpPr>
          <p:nvPr>
            <p:ph idx="1"/>
          </p:nvPr>
        </p:nvSpPr>
        <p:spPr>
          <a:xfrm>
            <a:off x="838200" y="1825625"/>
            <a:ext cx="10515600" cy="3227638"/>
          </a:xfrm>
        </p:spPr>
        <p:txBody>
          <a:bodyPr>
            <a:normAutofit fontScale="92500" lnSpcReduction="10000"/>
          </a:bodyPr>
          <a:lstStyle/>
          <a:p>
            <a:endParaRPr lang="en-US" dirty="0" smtClean="0"/>
          </a:p>
          <a:p>
            <a:r>
              <a:rPr lang="en-US" dirty="0" smtClean="0"/>
              <a:t>Welcome and Introductions</a:t>
            </a:r>
          </a:p>
          <a:p>
            <a:r>
              <a:rPr lang="en-US" dirty="0" smtClean="0"/>
              <a:t>SRS Updates</a:t>
            </a:r>
          </a:p>
          <a:p>
            <a:r>
              <a:rPr lang="en-US" dirty="0" smtClean="0"/>
              <a:t>Service</a:t>
            </a:r>
            <a:endParaRPr lang="en-US" dirty="0"/>
          </a:p>
          <a:p>
            <a:r>
              <a:rPr lang="en-US" dirty="0" smtClean="0"/>
              <a:t>Your Safety</a:t>
            </a:r>
            <a:endParaRPr lang="en-US" dirty="0"/>
          </a:p>
          <a:p>
            <a:r>
              <a:rPr lang="en-US" dirty="0" smtClean="0"/>
              <a:t>Your Pay</a:t>
            </a:r>
          </a:p>
          <a:p>
            <a:r>
              <a:rPr lang="en-US" dirty="0" smtClean="0"/>
              <a:t>What’s Next</a:t>
            </a:r>
            <a:endParaRPr lang="en-US" dirty="0"/>
          </a:p>
        </p:txBody>
      </p:sp>
    </p:spTree>
    <p:extLst>
      <p:ext uri="{BB962C8B-B14F-4D97-AF65-F5344CB8AC3E}">
        <p14:creationId xmlns:p14="http://schemas.microsoft.com/office/powerpoint/2010/main" val="39767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Welcome and Introductions</a:t>
            </a:r>
            <a:endParaRPr lang="en-US" b="1" u="sng" dirty="0"/>
          </a:p>
        </p:txBody>
      </p:sp>
      <p:sp>
        <p:nvSpPr>
          <p:cNvPr id="3" name="Content Placeholder 2"/>
          <p:cNvSpPr>
            <a:spLocks noGrp="1"/>
          </p:cNvSpPr>
          <p:nvPr>
            <p:ph idx="1"/>
          </p:nvPr>
        </p:nvSpPr>
        <p:spPr>
          <a:xfrm>
            <a:off x="838200" y="1825625"/>
            <a:ext cx="10515600" cy="4065036"/>
          </a:xfrm>
        </p:spPr>
        <p:txBody>
          <a:bodyPr>
            <a:normAutofit/>
          </a:bodyPr>
          <a:lstStyle/>
          <a:p>
            <a:r>
              <a:rPr lang="en-US" dirty="0" smtClean="0"/>
              <a:t>Hello from Robin</a:t>
            </a:r>
          </a:p>
          <a:p>
            <a:r>
              <a:rPr lang="en-US" dirty="0" smtClean="0"/>
              <a:t>Who’s New/New to Their </a:t>
            </a:r>
            <a:r>
              <a:rPr lang="en-US" dirty="0"/>
              <a:t>R</a:t>
            </a:r>
            <a:r>
              <a:rPr lang="en-US" dirty="0" smtClean="0"/>
              <a:t>ole </a:t>
            </a:r>
            <a:endParaRPr lang="en-US" dirty="0"/>
          </a:p>
          <a:p>
            <a:r>
              <a:rPr lang="en-US" dirty="0" smtClean="0"/>
              <a:t>Resort Updates</a:t>
            </a:r>
            <a:endParaRPr lang="en-US" dirty="0"/>
          </a:p>
          <a:p>
            <a:pPr lvl="1"/>
            <a:r>
              <a:rPr lang="en-US" sz="2800" dirty="0" err="1" smtClean="0"/>
              <a:t>Northbowl</a:t>
            </a:r>
            <a:r>
              <a:rPr lang="en-US" sz="2800" dirty="0" smtClean="0"/>
              <a:t> Express</a:t>
            </a:r>
          </a:p>
          <a:p>
            <a:pPr lvl="1"/>
            <a:r>
              <a:rPr lang="en-US" sz="2800" dirty="0" smtClean="0"/>
              <a:t>Guest </a:t>
            </a:r>
            <a:r>
              <a:rPr lang="en-US" sz="2800" dirty="0"/>
              <a:t>S</a:t>
            </a:r>
            <a:r>
              <a:rPr lang="en-US" sz="2800" dirty="0" smtClean="0"/>
              <a:t>ervices/SRS/Season Passes </a:t>
            </a:r>
          </a:p>
          <a:p>
            <a:pPr lvl="1"/>
            <a:r>
              <a:rPr lang="en-US" sz="2800" dirty="0" smtClean="0"/>
              <a:t>California First</a:t>
            </a:r>
          </a:p>
          <a:p>
            <a:pPr lvl="1"/>
            <a:r>
              <a:rPr lang="en-US" sz="2800" dirty="0" smtClean="0"/>
              <a:t>Employee Daycare Discounts</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3409" y="3308842"/>
            <a:ext cx="2255722" cy="34521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897" y="1820371"/>
            <a:ext cx="2695194" cy="359359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9828" y="235442"/>
            <a:ext cx="2056637" cy="2742182"/>
          </a:xfrm>
          <a:prstGeom prst="rect">
            <a:avLst/>
          </a:prstGeom>
        </p:spPr>
      </p:pic>
    </p:spTree>
    <p:extLst>
      <p:ext uri="{BB962C8B-B14F-4D97-AF65-F5344CB8AC3E}">
        <p14:creationId xmlns:p14="http://schemas.microsoft.com/office/powerpoint/2010/main" val="4001628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SRS Updates</a:t>
            </a:r>
            <a:endParaRPr lang="en-US" b="1" u="sng" dirty="0"/>
          </a:p>
        </p:txBody>
      </p:sp>
      <p:sp>
        <p:nvSpPr>
          <p:cNvPr id="5" name="Content Placeholder 4"/>
          <p:cNvSpPr>
            <a:spLocks noGrp="1"/>
          </p:cNvSpPr>
          <p:nvPr>
            <p:ph idx="1"/>
          </p:nvPr>
        </p:nvSpPr>
        <p:spPr/>
        <p:txBody>
          <a:bodyPr>
            <a:normAutofit/>
          </a:bodyPr>
          <a:lstStyle/>
          <a:p>
            <a:pPr lvl="1"/>
            <a:r>
              <a:rPr lang="en-US" sz="2800" dirty="0"/>
              <a:t>Boulder – </a:t>
            </a:r>
            <a:r>
              <a:rPr lang="en-US" sz="2800" dirty="0" smtClean="0"/>
              <a:t>YES!!! </a:t>
            </a:r>
          </a:p>
          <a:p>
            <a:pPr lvl="2"/>
            <a:r>
              <a:rPr lang="en-US" sz="2400" i="1" dirty="0" smtClean="0"/>
              <a:t>Weekends/holidays – exact offering to be decided</a:t>
            </a:r>
          </a:p>
          <a:p>
            <a:pPr lvl="1"/>
            <a:r>
              <a:rPr lang="en-US" sz="2800" dirty="0" smtClean="0"/>
              <a:t>Call </a:t>
            </a:r>
            <a:r>
              <a:rPr lang="en-US" sz="2800" dirty="0"/>
              <a:t>C</a:t>
            </a:r>
            <a:r>
              <a:rPr lang="en-US" sz="2800" dirty="0" smtClean="0"/>
              <a:t>enter</a:t>
            </a:r>
            <a:endParaRPr lang="en-US" sz="2800" dirty="0"/>
          </a:p>
          <a:p>
            <a:pPr lvl="1"/>
            <a:r>
              <a:rPr lang="en-US" sz="2800" dirty="0" smtClean="0"/>
              <a:t>Green </a:t>
            </a:r>
            <a:r>
              <a:rPr lang="en-US" sz="2800" dirty="0"/>
              <a:t>R</a:t>
            </a:r>
            <a:r>
              <a:rPr lang="en-US" sz="2800" dirty="0" smtClean="0"/>
              <a:t>un </a:t>
            </a:r>
            <a:r>
              <a:rPr lang="en-US" sz="2800" dirty="0"/>
              <a:t>G</a:t>
            </a:r>
            <a:r>
              <a:rPr lang="en-US" sz="2800" dirty="0" smtClean="0"/>
              <a:t>uarantee – more to come via locations</a:t>
            </a:r>
          </a:p>
          <a:p>
            <a:pPr lvl="2"/>
            <a:r>
              <a:rPr lang="en-US" sz="2400" i="1" dirty="0" smtClean="0"/>
              <a:t>A conversion tool for new participants </a:t>
            </a:r>
          </a:p>
          <a:p>
            <a:pPr lvl="2"/>
            <a:r>
              <a:rPr lang="en-US" sz="2400" i="1" dirty="0" smtClean="0"/>
              <a:t>If guests cannot ski or snowboard a qualifying green run in three lessons, the fourth lesson is free</a:t>
            </a:r>
          </a:p>
          <a:p>
            <a:pPr lvl="1"/>
            <a:r>
              <a:rPr lang="en-US" sz="2800" dirty="0" smtClean="0"/>
              <a:t>3 and 4 </a:t>
            </a:r>
            <a:r>
              <a:rPr lang="en-US" sz="2800" dirty="0"/>
              <a:t>year </a:t>
            </a:r>
            <a:r>
              <a:rPr lang="en-US" sz="2800" dirty="0" smtClean="0"/>
              <a:t>olds </a:t>
            </a:r>
            <a:r>
              <a:rPr lang="en-US" sz="2800" dirty="0"/>
              <a:t>and </a:t>
            </a:r>
            <a:r>
              <a:rPr lang="en-US" sz="2800" dirty="0" smtClean="0"/>
              <a:t>Daycare Product Reimagine</a:t>
            </a:r>
          </a:p>
          <a:p>
            <a:pPr lvl="2"/>
            <a:r>
              <a:rPr lang="en-US" sz="2400" i="1" dirty="0" smtClean="0"/>
              <a:t>Cater to expanding demand in this guest demographic </a:t>
            </a:r>
          </a:p>
          <a:p>
            <a:pPr lvl="2"/>
            <a:r>
              <a:rPr lang="en-US" sz="2400" i="1" dirty="0" smtClean="0"/>
              <a:t>Cap number of Private Lesson guests at this age per lesson</a:t>
            </a:r>
          </a:p>
        </p:txBody>
      </p:sp>
    </p:spTree>
    <p:extLst>
      <p:ext uri="{BB962C8B-B14F-4D97-AF65-F5344CB8AC3E}">
        <p14:creationId xmlns:p14="http://schemas.microsoft.com/office/powerpoint/2010/main" val="366344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071" y="819509"/>
            <a:ext cx="10515600" cy="1325563"/>
          </a:xfrm>
        </p:spPr>
        <p:txBody>
          <a:bodyPr>
            <a:normAutofit fontScale="90000"/>
          </a:bodyPr>
          <a:lstStyle/>
          <a:p>
            <a:r>
              <a:rPr lang="en-US" sz="4900" b="1" u="sng" dirty="0" smtClean="0"/>
              <a:t>Service</a:t>
            </a:r>
            <a:r>
              <a:rPr lang="en-US" b="1" u="sng" dirty="0" smtClean="0"/>
              <a:t/>
            </a:r>
            <a:br>
              <a:rPr lang="en-US" b="1" u="sng" dirty="0" smtClean="0"/>
            </a:br>
            <a:r>
              <a:rPr lang="en-US" dirty="0" smtClean="0"/>
              <a:t/>
            </a:r>
            <a:br>
              <a:rPr lang="en-US" dirty="0" smtClean="0"/>
            </a:br>
            <a:endParaRPr lang="en-US" dirty="0"/>
          </a:p>
        </p:txBody>
      </p:sp>
      <p:sp>
        <p:nvSpPr>
          <p:cNvPr id="3" name="Content Placeholder 2"/>
          <p:cNvSpPr>
            <a:spLocks noGrp="1"/>
          </p:cNvSpPr>
          <p:nvPr>
            <p:ph idx="1"/>
          </p:nvPr>
        </p:nvSpPr>
        <p:spPr>
          <a:xfrm>
            <a:off x="365760" y="1925053"/>
            <a:ext cx="11531065" cy="4639588"/>
          </a:xfrm>
        </p:spPr>
        <p:txBody>
          <a:bodyPr>
            <a:normAutofit/>
          </a:bodyPr>
          <a:lstStyle/>
          <a:p>
            <a:pPr lvl="1"/>
            <a:r>
              <a:rPr lang="en-US" dirty="0" smtClean="0"/>
              <a:t>In a company-wide email, this summer CEO Kirsten Lynch reflected that Vail Resorts could not fulfill its goal to provide guests with the </a:t>
            </a:r>
            <a:r>
              <a:rPr lang="en-US" i="1" dirty="0" smtClean="0"/>
              <a:t>Experience of a Lifetime </a:t>
            </a:r>
            <a:r>
              <a:rPr lang="en-US" dirty="0" smtClean="0"/>
              <a:t>without first providing that to staff, and acknowledged that the company had </a:t>
            </a:r>
          </a:p>
          <a:p>
            <a:pPr marL="914400" lvl="2" indent="0">
              <a:buNone/>
            </a:pPr>
            <a:r>
              <a:rPr lang="en-US" b="1" dirty="0" smtClean="0"/>
              <a:t>“</a:t>
            </a:r>
            <a:r>
              <a:rPr lang="en-US" b="1" i="1" dirty="0" smtClean="0"/>
              <a:t>fallen short on that.” </a:t>
            </a:r>
            <a:r>
              <a:rPr lang="en-US" b="1" dirty="0" smtClean="0"/>
              <a:t>“</a:t>
            </a:r>
            <a:r>
              <a:rPr lang="en-US" b="1" i="1" dirty="0" smtClean="0"/>
              <a:t>Addressing this</a:t>
            </a:r>
            <a:r>
              <a:rPr lang="en-US" b="1" dirty="0" smtClean="0"/>
              <a:t>,” </a:t>
            </a:r>
            <a:r>
              <a:rPr lang="en-US" dirty="0" smtClean="0"/>
              <a:t>she said, </a:t>
            </a:r>
            <a:r>
              <a:rPr lang="en-US" b="1" dirty="0" smtClean="0"/>
              <a:t>“</a:t>
            </a:r>
            <a:r>
              <a:rPr lang="en-US" b="1" i="1" dirty="0" smtClean="0"/>
              <a:t>requires a pivotal shift in our company’s direction with a new strategic focus on all of you—year-round and seasonal, hourly and salaried, mountain resorts and corporate</a:t>
            </a:r>
            <a:r>
              <a:rPr lang="en-US" b="1" dirty="0" smtClean="0"/>
              <a:t>.”</a:t>
            </a:r>
          </a:p>
          <a:p>
            <a:pPr lvl="1"/>
            <a:endParaRPr lang="en-US" dirty="0"/>
          </a:p>
          <a:p>
            <a:pPr lvl="1"/>
            <a:r>
              <a:rPr lang="en-US" dirty="0" smtClean="0"/>
              <a:t>Happy Excited Welcome Safe: HEWS</a:t>
            </a:r>
          </a:p>
          <a:p>
            <a:pPr marL="457200" lvl="1" indent="0">
              <a:buNone/>
            </a:pPr>
            <a:endParaRPr lang="en-US" dirty="0" smtClean="0"/>
          </a:p>
          <a:p>
            <a:pPr lvl="1"/>
            <a:r>
              <a:rPr lang="en-US" i="1" dirty="0" smtClean="0"/>
              <a:t>We want to </a:t>
            </a:r>
            <a:r>
              <a:rPr lang="en-US" b="1" i="1" u="sng" dirty="0" smtClean="0"/>
              <a:t>WELCOME</a:t>
            </a:r>
            <a:r>
              <a:rPr lang="en-US" i="1" dirty="0" smtClean="0"/>
              <a:t> everyone to Heavenly Ski and Ride School</a:t>
            </a:r>
            <a:endParaRPr lang="en-US" i="1" dirty="0"/>
          </a:p>
          <a:p>
            <a:endParaRPr lang="en-US" dirty="0"/>
          </a:p>
        </p:txBody>
      </p:sp>
    </p:spTree>
    <p:extLst>
      <p:ext uri="{BB962C8B-B14F-4D97-AF65-F5344CB8AC3E}">
        <p14:creationId xmlns:p14="http://schemas.microsoft.com/office/powerpoint/2010/main" val="625290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Safety</a:t>
            </a:r>
            <a:endParaRPr lang="en-US" b="1" u="sng" dirty="0"/>
          </a:p>
        </p:txBody>
      </p:sp>
      <p:sp>
        <p:nvSpPr>
          <p:cNvPr id="3" name="Content Placeholder 2"/>
          <p:cNvSpPr>
            <a:spLocks noGrp="1"/>
          </p:cNvSpPr>
          <p:nvPr>
            <p:ph idx="1"/>
          </p:nvPr>
        </p:nvSpPr>
        <p:spPr/>
        <p:txBody>
          <a:bodyPr/>
          <a:lstStyle/>
          <a:p>
            <a:r>
              <a:rPr lang="en-US" dirty="0" smtClean="0"/>
              <a:t>Safety </a:t>
            </a:r>
            <a:r>
              <a:rPr lang="en-US" dirty="0"/>
              <a:t>T</a:t>
            </a:r>
            <a:r>
              <a:rPr lang="en-US" dirty="0" smtClean="0"/>
              <a:t>raining Log</a:t>
            </a:r>
          </a:p>
          <a:p>
            <a:r>
              <a:rPr lang="en-US" dirty="0" smtClean="0"/>
              <a:t>Safety Business Plan </a:t>
            </a:r>
            <a:endParaRPr lang="en-US" dirty="0"/>
          </a:p>
        </p:txBody>
      </p:sp>
    </p:spTree>
    <p:extLst>
      <p:ext uri="{BB962C8B-B14F-4D97-AF65-F5344CB8AC3E}">
        <p14:creationId xmlns:p14="http://schemas.microsoft.com/office/powerpoint/2010/main" val="146577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u="sng"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Text&#10;&#10;Description automatically generated">
            <a:extLst>
              <a:ext uri="{FF2B5EF4-FFF2-40B4-BE49-F238E27FC236}">
                <a16:creationId xmlns:a16="http://schemas.microsoft.com/office/drawing/2014/main" id="{1F1AA0D5-CDCF-2C47-DB98-831835D9AB01}"/>
              </a:ext>
            </a:extLst>
          </p:cNvPr>
          <p:cNvPicPr>
            <a:picLocks noChangeAspect="1"/>
          </p:cNvPicPr>
          <p:nvPr/>
        </p:nvPicPr>
        <p:blipFill rotWithShape="1">
          <a:blip r:embed="rId2"/>
          <a:srcRect l="887" r="1694"/>
          <a:stretch/>
        </p:blipFill>
        <p:spPr>
          <a:xfrm>
            <a:off x="3413780" y="130639"/>
            <a:ext cx="4977364" cy="6857990"/>
          </a:xfrm>
          <a:prstGeom prst="rect">
            <a:avLst/>
          </a:prstGeom>
        </p:spPr>
      </p:pic>
    </p:spTree>
    <p:extLst>
      <p:ext uri="{BB962C8B-B14F-4D97-AF65-F5344CB8AC3E}">
        <p14:creationId xmlns:p14="http://schemas.microsoft.com/office/powerpoint/2010/main" val="55885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ontent Placeholder 7">
            <a:extLst>
              <a:ext uri="{FF2B5EF4-FFF2-40B4-BE49-F238E27FC236}">
                <a16:creationId xmlns:a16="http://schemas.microsoft.com/office/drawing/2014/main" id="{35E5073C-FE5B-A237-520F-B1391FD97930}"/>
              </a:ext>
            </a:extLst>
          </p:cNvPr>
          <p:cNvSpPr>
            <a:spLocks noGrp="1"/>
          </p:cNvSpPr>
          <p:nvPr>
            <p:ph idx="1"/>
          </p:nvPr>
        </p:nvSpPr>
        <p:spPr>
          <a:xfrm>
            <a:off x="729731" y="1998745"/>
            <a:ext cx="6713552" cy="4530410"/>
          </a:xfrm>
        </p:spPr>
        <p:txBody>
          <a:bodyPr vert="horz" lIns="91440" tIns="45720" rIns="91440" bIns="45720" rtlCol="0" anchor="t">
            <a:normAutofit fontScale="92500" lnSpcReduction="10000"/>
          </a:bodyPr>
          <a:lstStyle/>
          <a:p>
            <a:r>
              <a:rPr lang="en-US" b="1" u="sng">
                <a:solidFill>
                  <a:srgbClr val="FF0000"/>
                </a:solidFill>
                <a:ea typeface="+mn-lt"/>
                <a:cs typeface="+mn-lt"/>
              </a:rPr>
              <a:t>Stop</a:t>
            </a:r>
            <a:r>
              <a:rPr lang="en-US">
                <a:ea typeface="+mn-lt"/>
                <a:cs typeface="+mn-lt"/>
              </a:rPr>
              <a:t>: </a:t>
            </a:r>
            <a:r>
              <a:rPr lang="en-US">
                <a:solidFill>
                  <a:srgbClr val="FF0000"/>
                </a:solidFill>
                <a:ea typeface="+mn-lt"/>
                <a:cs typeface="+mn-lt"/>
              </a:rPr>
              <a:t>Stop</a:t>
            </a:r>
            <a:r>
              <a:rPr lang="en-US">
                <a:ea typeface="+mn-lt"/>
                <a:cs typeface="+mn-lt"/>
              </a:rPr>
              <a:t> long enough to think about what </a:t>
            </a:r>
            <a:r>
              <a:rPr lang="en-US">
                <a:solidFill>
                  <a:srgbClr val="000000"/>
                </a:solidFill>
                <a:ea typeface="+mn-lt"/>
                <a:cs typeface="+mn-lt"/>
              </a:rPr>
              <a:t>you're</a:t>
            </a:r>
            <a:r>
              <a:rPr lang="en-US">
                <a:ea typeface="+mn-lt"/>
                <a:cs typeface="+mn-lt"/>
              </a:rPr>
              <a:t> about to do. </a:t>
            </a:r>
            <a:endParaRPr lang="en-US">
              <a:solidFill>
                <a:srgbClr val="000000"/>
              </a:solidFill>
              <a:ea typeface="+mn-lt"/>
              <a:cs typeface="+mn-lt"/>
            </a:endParaRPr>
          </a:p>
          <a:p>
            <a:endParaRPr lang="en-US">
              <a:solidFill>
                <a:srgbClr val="000000"/>
              </a:solidFill>
              <a:ea typeface="+mn-lt"/>
              <a:cs typeface="+mn-lt"/>
            </a:endParaRPr>
          </a:p>
          <a:p>
            <a:r>
              <a:rPr lang="en-US" b="1" u="sng">
                <a:solidFill>
                  <a:srgbClr val="FF0000"/>
                </a:solidFill>
                <a:ea typeface="+mn-lt"/>
                <a:cs typeface="+mn-lt"/>
              </a:rPr>
              <a:t>Think</a:t>
            </a:r>
            <a:r>
              <a:rPr lang="en-US">
                <a:ea typeface="+mn-lt"/>
                <a:cs typeface="+mn-lt"/>
              </a:rPr>
              <a:t>: Take the time to </a:t>
            </a:r>
            <a:r>
              <a:rPr lang="en-US">
                <a:solidFill>
                  <a:srgbClr val="FF0000"/>
                </a:solidFill>
                <a:ea typeface="+mn-lt"/>
                <a:cs typeface="+mn-lt"/>
              </a:rPr>
              <a:t>THINK</a:t>
            </a:r>
            <a:r>
              <a:rPr lang="en-US">
                <a:ea typeface="+mn-lt"/>
                <a:cs typeface="+mn-lt"/>
              </a:rPr>
              <a:t> about how you are going to do it.</a:t>
            </a:r>
          </a:p>
          <a:p>
            <a:endParaRPr lang="en-US">
              <a:solidFill>
                <a:srgbClr val="000000"/>
              </a:solidFill>
              <a:ea typeface="+mn-lt"/>
              <a:cs typeface="+mn-lt"/>
            </a:endParaRPr>
          </a:p>
          <a:p>
            <a:r>
              <a:rPr lang="en-US" b="1" u="sng">
                <a:solidFill>
                  <a:srgbClr val="FF0000"/>
                </a:solidFill>
                <a:ea typeface="+mn-lt"/>
                <a:cs typeface="+mn-lt"/>
              </a:rPr>
              <a:t>Options</a:t>
            </a:r>
            <a:r>
              <a:rPr lang="en-US">
                <a:ea typeface="+mn-lt"/>
                <a:cs typeface="+mn-lt"/>
              </a:rPr>
              <a:t>: Is it the safest way? If not, how can you do it better?</a:t>
            </a:r>
            <a:endParaRPr lang="en-US">
              <a:solidFill>
                <a:srgbClr val="FF0000"/>
              </a:solidFill>
              <a:ea typeface="+mn-lt"/>
              <a:cs typeface="+mn-lt"/>
            </a:endParaRPr>
          </a:p>
          <a:p>
            <a:endParaRPr lang="en-US">
              <a:solidFill>
                <a:srgbClr val="000000"/>
              </a:solidFill>
              <a:ea typeface="+mn-lt"/>
              <a:cs typeface="+mn-lt"/>
            </a:endParaRPr>
          </a:p>
          <a:p>
            <a:r>
              <a:rPr lang="en-US" b="1" u="sng">
                <a:solidFill>
                  <a:srgbClr val="FF0000"/>
                </a:solidFill>
                <a:ea typeface="+mn-lt"/>
                <a:cs typeface="+mn-lt"/>
              </a:rPr>
              <a:t>Power</a:t>
            </a:r>
            <a:r>
              <a:rPr lang="en-US">
                <a:ea typeface="+mn-lt"/>
                <a:cs typeface="+mn-lt"/>
              </a:rPr>
              <a:t>: You have the </a:t>
            </a:r>
            <a:r>
              <a:rPr lang="en-US">
                <a:solidFill>
                  <a:srgbClr val="FF0000"/>
                </a:solidFill>
                <a:ea typeface="+mn-lt"/>
                <a:cs typeface="+mn-lt"/>
              </a:rPr>
              <a:t>POWER</a:t>
            </a:r>
            <a:r>
              <a:rPr lang="en-US">
                <a:ea typeface="+mn-lt"/>
                <a:cs typeface="+mn-lt"/>
              </a:rPr>
              <a:t> to act in the safest way possible. </a:t>
            </a:r>
          </a:p>
          <a:p>
            <a:endParaRPr lang="en-US" sz="1200">
              <a:cs typeface="Calibri"/>
            </a:endParaRPr>
          </a:p>
        </p:txBody>
      </p:sp>
      <p:pic>
        <p:nvPicPr>
          <p:cNvPr id="3" name="Picture 4">
            <a:extLst>
              <a:ext uri="{FF2B5EF4-FFF2-40B4-BE49-F238E27FC236}">
                <a16:creationId xmlns:a16="http://schemas.microsoft.com/office/drawing/2014/main" id="{324B4DB1-B39F-88DF-A901-56709D523D67}"/>
              </a:ext>
            </a:extLst>
          </p:cNvPr>
          <p:cNvPicPr>
            <a:picLocks noChangeAspect="1"/>
          </p:cNvPicPr>
          <p:nvPr/>
        </p:nvPicPr>
        <p:blipFill rotWithShape="1">
          <a:blip r:embed="rId3"/>
          <a:srcRect l="3795" r="1" b="1"/>
          <a:stretch/>
        </p:blipFill>
        <p:spPr>
          <a:xfrm>
            <a:off x="7675658" y="2093976"/>
            <a:ext cx="3941064" cy="4096512"/>
          </a:xfrm>
          <a:prstGeom prst="rect">
            <a:avLst/>
          </a:prstGeom>
        </p:spPr>
      </p:pic>
      <p:sp>
        <p:nvSpPr>
          <p:cNvPr id="2" name="TextBox 1">
            <a:extLst>
              <a:ext uri="{FF2B5EF4-FFF2-40B4-BE49-F238E27FC236}">
                <a16:creationId xmlns:a16="http://schemas.microsoft.com/office/drawing/2014/main" id="{BAEEFAA1-755B-816F-F57A-08A2AFB9804B}"/>
              </a:ext>
            </a:extLst>
          </p:cNvPr>
          <p:cNvSpPr txBox="1"/>
          <p:nvPr/>
        </p:nvSpPr>
        <p:spPr>
          <a:xfrm>
            <a:off x="733425" y="504824"/>
            <a:ext cx="77724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u="sng">
                <a:cs typeface="Calibri"/>
              </a:rPr>
              <a:t>A Decision Making Model</a:t>
            </a:r>
            <a:r>
              <a:rPr lang="en-US" u="sng">
                <a:cs typeface="Calibri"/>
              </a:rPr>
              <a:t> </a:t>
            </a:r>
            <a:endParaRPr lang="en-US" u="sng"/>
          </a:p>
        </p:txBody>
      </p:sp>
    </p:spTree>
    <p:extLst>
      <p:ext uri="{BB962C8B-B14F-4D97-AF65-F5344CB8AC3E}">
        <p14:creationId xmlns:p14="http://schemas.microsoft.com/office/powerpoint/2010/main" val="2537432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984985" y="1260910"/>
            <a:ext cx="9144000" cy="11069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rPr>
              <a:t>How To Record Hours and Incentives</a:t>
            </a:r>
            <a:endParaRPr lang="en-US" sz="3600" b="1" dirty="0">
              <a:solidFill>
                <a:schemeClr val="accent1">
                  <a:lumMod val="75000"/>
                </a:schemeClr>
              </a:solidFill>
            </a:endParaRPr>
          </a:p>
        </p:txBody>
      </p:sp>
      <p:sp>
        <p:nvSpPr>
          <p:cNvPr id="6" name="TextBox 5"/>
          <p:cNvSpPr txBox="1"/>
          <p:nvPr/>
        </p:nvSpPr>
        <p:spPr>
          <a:xfrm>
            <a:off x="1079637" y="2184935"/>
            <a:ext cx="10692060" cy="4339650"/>
          </a:xfrm>
          <a:prstGeom prst="rect">
            <a:avLst/>
          </a:prstGeom>
          <a:noFill/>
        </p:spPr>
        <p:txBody>
          <a:bodyPr wrap="square" rtlCol="0">
            <a:spAutoFit/>
          </a:bodyPr>
          <a:lstStyle/>
          <a:p>
            <a:r>
              <a:rPr lang="en-US" sz="2000" b="1" dirty="0" smtClean="0"/>
              <a:t>Teach, Non-Teach, and Training Hours</a:t>
            </a:r>
          </a:p>
          <a:p>
            <a:pPr marL="285750" indent="-285750">
              <a:buFont typeface="Arial" panose="020B0604020202020204" pitchFamily="34" charset="0"/>
              <a:buChar char="•"/>
            </a:pPr>
            <a:r>
              <a:rPr lang="en-US" dirty="0" smtClean="0"/>
              <a:t>Timecard:  </a:t>
            </a:r>
            <a:r>
              <a:rPr lang="en-US" dirty="0" err="1" smtClean="0"/>
              <a:t>SmartSheet</a:t>
            </a:r>
            <a:r>
              <a:rPr lang="en-US" dirty="0" smtClean="0"/>
              <a:t> Form</a:t>
            </a:r>
          </a:p>
          <a:p>
            <a:pPr marL="285750" indent="-285750">
              <a:buFont typeface="Arial" panose="020B0604020202020204" pitchFamily="34" charset="0"/>
              <a:buChar char="•"/>
            </a:pPr>
            <a:r>
              <a:rPr lang="en-US" dirty="0" smtClean="0"/>
              <a:t>How To Access:  </a:t>
            </a:r>
            <a:r>
              <a:rPr lang="en-US" dirty="0">
                <a:hlinkClick r:id="rId2"/>
              </a:rPr>
              <a:t>https://</a:t>
            </a:r>
            <a:r>
              <a:rPr lang="en-US" dirty="0" smtClean="0">
                <a:hlinkClick r:id="rId2"/>
              </a:rPr>
              <a:t>vailresorts.servicenow.com/hrportal?id=srs_redir&amp;sysparm_options=redirect</a:t>
            </a:r>
            <a:endParaRPr lang="en-US" dirty="0" smtClean="0"/>
          </a:p>
          <a:p>
            <a:pPr marL="285750" indent="-285750">
              <a:buFont typeface="Arial" panose="020B0604020202020204" pitchFamily="34" charset="0"/>
              <a:buChar char="•"/>
            </a:pPr>
            <a:r>
              <a:rPr lang="en-US" dirty="0"/>
              <a:t>KB0032239 | How to use the SRS </a:t>
            </a:r>
            <a:r>
              <a:rPr lang="en-US" dirty="0" err="1"/>
              <a:t>Smartsheet</a:t>
            </a:r>
            <a:endParaRPr lang="en-US" dirty="0" smtClean="0"/>
          </a:p>
          <a:p>
            <a:pPr marL="285750" indent="-285750">
              <a:buFont typeface="Arial" panose="020B0604020202020204" pitchFamily="34" charset="0"/>
              <a:buChar char="•"/>
            </a:pPr>
            <a:r>
              <a:rPr lang="en-US" dirty="0" smtClean="0"/>
              <a:t>Required to be submitted on the day you work</a:t>
            </a:r>
          </a:p>
          <a:p>
            <a:pPr marL="285750" indent="-285750">
              <a:buFont typeface="Arial" panose="020B0604020202020204" pitchFamily="34" charset="0"/>
              <a:buChar char="•"/>
            </a:pPr>
            <a:r>
              <a:rPr lang="en-US" dirty="0" smtClean="0"/>
              <a:t>Record all hours worked</a:t>
            </a:r>
          </a:p>
          <a:p>
            <a:pPr marL="742950" lvl="1" indent="-285750">
              <a:buFont typeface="Arial" panose="020B0604020202020204" pitchFamily="34" charset="0"/>
              <a:buChar char="•"/>
            </a:pPr>
            <a:r>
              <a:rPr lang="en-US" dirty="0" smtClean="0"/>
              <a:t>Teach, Non-Teach, and Training Hours</a:t>
            </a:r>
          </a:p>
          <a:p>
            <a:pPr marL="742950" lvl="1" indent="-285750">
              <a:buFont typeface="Arial" panose="020B0604020202020204" pitchFamily="34" charset="0"/>
              <a:buChar char="•"/>
            </a:pPr>
            <a:r>
              <a:rPr lang="en-US" dirty="0" smtClean="0"/>
              <a:t>Required Training including required LIFT Training</a:t>
            </a:r>
          </a:p>
          <a:p>
            <a:pPr marL="742950" lvl="1" indent="-285750">
              <a:buFont typeface="Arial" panose="020B0604020202020204" pitchFamily="34" charset="0"/>
              <a:buChar char="•"/>
            </a:pPr>
            <a:r>
              <a:rPr lang="en-US" dirty="0" smtClean="0"/>
              <a:t>Acknowledge opportunity for breaks</a:t>
            </a:r>
          </a:p>
          <a:p>
            <a:endParaRPr lang="en-US" sz="2000" dirty="0" smtClean="0"/>
          </a:p>
          <a:p>
            <a:r>
              <a:rPr lang="en-US" sz="2000" b="1" dirty="0" smtClean="0"/>
              <a:t>Incentives and Additional Pay</a:t>
            </a:r>
          </a:p>
          <a:p>
            <a:pPr marL="285750" indent="-285750">
              <a:buFont typeface="Arial" panose="020B0604020202020204" pitchFamily="34" charset="0"/>
              <a:buChar char="•"/>
            </a:pPr>
            <a:r>
              <a:rPr lang="en-US" dirty="0" smtClean="0"/>
              <a:t>Headcount, Firecrackers/Blasters, Returners, Requests, </a:t>
            </a:r>
            <a:r>
              <a:rPr lang="en-US" dirty="0" err="1" smtClean="0"/>
              <a:t>etc</a:t>
            </a:r>
            <a:endParaRPr lang="en-US" dirty="0" smtClean="0"/>
          </a:p>
          <a:p>
            <a:pPr marL="285750" indent="-285750">
              <a:buFont typeface="Arial" panose="020B0604020202020204" pitchFamily="34" charset="0"/>
              <a:buChar char="•"/>
            </a:pPr>
            <a:r>
              <a:rPr lang="en-US" dirty="0" smtClean="0"/>
              <a:t>Rates are the same-refer to the SRS Resource &amp; Guideline Manual</a:t>
            </a:r>
          </a:p>
          <a:p>
            <a:pPr marL="285750" indent="-285750">
              <a:buFont typeface="Arial" panose="020B0604020202020204" pitchFamily="34" charset="0"/>
              <a:buChar char="•"/>
            </a:pPr>
            <a:r>
              <a:rPr lang="en-US" dirty="0"/>
              <a:t>R</a:t>
            </a:r>
            <a:r>
              <a:rPr lang="en-US" dirty="0" smtClean="0"/>
              <a:t>ecorded on check out sheet </a:t>
            </a:r>
          </a:p>
          <a:p>
            <a:pPr marL="285750" indent="-285750">
              <a:buFont typeface="Arial" panose="020B0604020202020204" pitchFamily="34" charset="0"/>
              <a:buChar char="•"/>
            </a:pPr>
            <a:r>
              <a:rPr lang="en-US" dirty="0" smtClean="0"/>
              <a:t>Verified by you and your Supervisor</a:t>
            </a:r>
            <a:endParaRPr lang="en-US" dirty="0"/>
          </a:p>
        </p:txBody>
      </p:sp>
      <p:sp>
        <p:nvSpPr>
          <p:cNvPr id="4" name="Title 3"/>
          <p:cNvSpPr txBox="1">
            <a:spLocks/>
          </p:cNvSpPr>
          <p:nvPr/>
        </p:nvSpPr>
        <p:spPr>
          <a:xfrm>
            <a:off x="1079637" y="344903"/>
            <a:ext cx="9144000" cy="11069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smtClean="0"/>
              <a:t>Your Pay</a:t>
            </a:r>
            <a:endParaRPr lang="en-US" b="1" u="sng" dirty="0"/>
          </a:p>
        </p:txBody>
      </p:sp>
    </p:spTree>
    <p:extLst>
      <p:ext uri="{BB962C8B-B14F-4D97-AF65-F5344CB8AC3E}">
        <p14:creationId xmlns:p14="http://schemas.microsoft.com/office/powerpoint/2010/main" val="3792090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1101</Words>
  <Application>Microsoft Office PowerPoint</Application>
  <PresentationFormat>Widescreen</PresentationFormat>
  <Paragraphs>115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Welcome Back  Heavenly Ski &amp; Ride School 2022-2023</vt:lpstr>
      <vt:lpstr>Agenda</vt:lpstr>
      <vt:lpstr>Welcome and Introductions</vt:lpstr>
      <vt:lpstr>SRS Updates</vt:lpstr>
      <vt:lpstr>Service  </vt:lpstr>
      <vt:lpstr>Safety</vt:lpstr>
      <vt:lpstr>PowerPoint Presentation</vt:lpstr>
      <vt:lpstr>PowerPoint Presentation</vt:lpstr>
      <vt:lpstr>PowerPoint Presentation</vt:lpstr>
      <vt:lpstr>PowerPoint Presentation</vt:lpstr>
      <vt:lpstr>PowerPoint Presentation</vt:lpstr>
      <vt:lpstr>What Now? </vt:lpstr>
      <vt:lpstr>Thank you and think snow!</vt:lpstr>
    </vt:vector>
  </TitlesOfParts>
  <Company>Vail Resorts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SRS 2022-23</dc:title>
  <dc:creator>George Fish</dc:creator>
  <cp:lastModifiedBy>James Kayser</cp:lastModifiedBy>
  <cp:revision>36</cp:revision>
  <dcterms:created xsi:type="dcterms:W3CDTF">2022-11-01T20:19:02Z</dcterms:created>
  <dcterms:modified xsi:type="dcterms:W3CDTF">2022-11-12T17:31:42Z</dcterms:modified>
</cp:coreProperties>
</file>